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23" r:id="rId4"/>
    <p:sldId id="324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276" r:id="rId13"/>
    <p:sldId id="31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49" autoAdjust="0"/>
  </p:normalViewPr>
  <p:slideViewPr>
    <p:cSldViewPr snapToGrid="0" snapToObjects="1">
      <p:cViewPr>
        <p:scale>
          <a:sx n="50" d="100"/>
          <a:sy n="50" d="100"/>
        </p:scale>
        <p:origin x="-1952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8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r>
              <a:rPr lang="en-US" baseline="0" dirty="0" smtClean="0"/>
              <a:t> rep of S(a) in a coordinate frame rotated by R is the same as the skew symmetric matrix S(Ra) corresponding to the vector a rotated by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68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r>
              <a:rPr lang="en-US" baseline="0" dirty="0" smtClean="0"/>
              <a:t> also works for defining the velocity of any point on the manipulator.  Cool!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5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r>
              <a:rPr lang="en-US" baseline="0" dirty="0" smtClean="0"/>
              <a:t> also works for defining the velocity of any point on the manipulator.  Cool!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5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r>
              <a:rPr lang="en-US" baseline="0" dirty="0" smtClean="0"/>
              <a:t> also works for defining the velocity of any point on the manipulator.  Cool!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5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199" y="674127"/>
            <a:ext cx="8229599" cy="52440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7942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778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9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0" y="59182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199" y="674127"/>
            <a:ext cx="8229599" cy="52440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7942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778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5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9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9182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3.jpeg"/><Relationship Id="rId6" Type="http://schemas.openxmlformats.org/officeDocument/2006/relationships/oleObject" Target="../embeddings/oleObject4.bin"/><Relationship Id="rId7" Type="http://schemas.openxmlformats.org/officeDocument/2006/relationships/package" Target="../embeddings/Microsoft_Word_Document4.docx"/><Relationship Id="rId8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4.jpeg"/><Relationship Id="rId6" Type="http://schemas.openxmlformats.org/officeDocument/2006/relationships/oleObject" Target="../embeddings/oleObject5.bin"/><Relationship Id="rId7" Type="http://schemas.openxmlformats.org/officeDocument/2006/relationships/package" Target="../embeddings/Microsoft_Word_Document5.docx"/><Relationship Id="rId8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ttps://cse.sc.edu/~jokane/agit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0.emf"/><Relationship Id="rId6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oleObject" Target="../embeddings/oleObject3.bin"/><Relationship Id="rId7" Type="http://schemas.openxmlformats.org/officeDocument/2006/relationships/package" Target="../embeddings/Microsoft_Word_Document3.docx"/><Relationship Id="rId8" Type="http://schemas.openxmlformats.org/officeDocument/2006/relationships/image" Target="../media/image12.emf"/><Relationship Id="rId9" Type="http://schemas.openxmlformats.org/officeDocument/2006/relationships/image" Target="../media/image13.jpeg"/><Relationship Id="rId10" Type="http://schemas.openxmlformats.org/officeDocument/2006/relationships/image" Target="../media/image14.jpeg"/><Relationship Id="rId1" Type="http://schemas.openxmlformats.org/officeDocument/2006/relationships/vmlDrawing" Target="../drawings/vmlDrawing3.vml"/><Relationship Id="rId2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40" y="855622"/>
            <a:ext cx="7485864" cy="618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1473941"/>
            <a:ext cx="89662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ECE 5397/6397: </a:t>
            </a:r>
          </a:p>
          <a:p>
            <a:pPr algn="ctr"/>
            <a:r>
              <a:rPr lang="en-US" sz="3600" b="1" dirty="0"/>
              <a:t>Introduction to Robotics</a:t>
            </a:r>
            <a:r>
              <a:rPr lang="en-US" sz="3600" dirty="0"/>
              <a:t> </a:t>
            </a:r>
            <a:endParaRPr lang="en-US" sz="3600" b="1" dirty="0" smtClean="0">
              <a:solidFill>
                <a:srgbClr val="C9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C90000"/>
                </a:solidFill>
              </a:rPr>
              <a:t>Lecture 11:</a:t>
            </a:r>
          </a:p>
          <a:p>
            <a:pPr algn="ctr"/>
            <a:r>
              <a:rPr lang="en-US" sz="3600" dirty="0"/>
              <a:t>so(3) and the derivative of a rotation matrix, velocity of a point attached to a moving frame, addition of angular velocities   </a:t>
            </a:r>
            <a:endParaRPr lang="en-US" sz="3600" dirty="0" smtClean="0"/>
          </a:p>
          <a:p>
            <a:pPr algn="ctr"/>
            <a:r>
              <a:rPr lang="en-US" sz="3600" b="1" dirty="0" smtClean="0"/>
              <a:t>Reference</a:t>
            </a:r>
            <a:r>
              <a:rPr lang="en-US" sz="3600" b="1" dirty="0"/>
              <a:t>: Chapter </a:t>
            </a:r>
            <a:r>
              <a:rPr lang="en-US" sz="3600" dirty="0" smtClean="0"/>
              <a:t>4.4-4.6</a:t>
            </a:r>
            <a:r>
              <a:rPr lang="en-US" sz="3600" b="1" dirty="0" smtClean="0"/>
              <a:t>, </a:t>
            </a:r>
            <a:r>
              <a:rPr lang="en-US" sz="3600" b="1" dirty="0"/>
              <a:t>RD&amp;C</a:t>
            </a:r>
          </a:p>
          <a:p>
            <a:pPr algn="ctr"/>
            <a:r>
              <a:rPr lang="en-US" sz="3600" b="1" dirty="0"/>
              <a:t>Instructor: Aaron Becker</a:t>
            </a:r>
          </a:p>
          <a:p>
            <a:pPr algn="ctr"/>
            <a:endParaRPr lang="en-US" sz="3600" b="1" dirty="0">
              <a:solidFill>
                <a:srgbClr val="C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4\04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913" b="11517"/>
          <a:stretch/>
        </p:blipFill>
        <p:spPr bwMode="auto">
          <a:xfrm>
            <a:off x="4364298" y="636364"/>
            <a:ext cx="4779702" cy="525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prismatic </a:t>
            </a:r>
            <a:r>
              <a:rPr lang="en-US" dirty="0" err="1"/>
              <a:t>J</a:t>
            </a:r>
            <a:r>
              <a:rPr lang="en-US" dirty="0" err="1" smtClean="0"/>
              <a:t>acobian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29742"/>
              </p:ext>
            </p:extLst>
          </p:nvPr>
        </p:nvGraphicFramePr>
        <p:xfrm>
          <a:off x="203200" y="1065213"/>
          <a:ext cx="6178550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Document" r:id="rId7" imgW="5943600" imgH="2794000" progId="Word.Document.12">
                  <p:embed/>
                </p:oleObj>
              </mc:Choice>
              <mc:Fallback>
                <p:oleObj name="Document" r:id="rId7" imgW="5943600" imgH="279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200" y="1065213"/>
                        <a:ext cx="6178550" cy="290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58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Steveo\My Documents\Engineering\BCS\spong_0471649902\prepare_present\jpgsd\ch04\04_0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7592" b="11576"/>
          <a:stretch/>
        </p:blipFill>
        <p:spPr bwMode="auto">
          <a:xfrm>
            <a:off x="3886200" y="808022"/>
            <a:ext cx="5284863" cy="509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revolute </a:t>
            </a:r>
            <a:r>
              <a:rPr lang="en-US" dirty="0" err="1" smtClean="0"/>
              <a:t>Jacobian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878996"/>
              </p:ext>
            </p:extLst>
          </p:nvPr>
        </p:nvGraphicFramePr>
        <p:xfrm>
          <a:off x="73025" y="927100"/>
          <a:ext cx="6456363" cy="342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Document" r:id="rId7" imgW="5943600" imgH="3149600" progId="Word.Document.12">
                  <p:embed/>
                </p:oleObj>
              </mc:Choice>
              <mc:Fallback>
                <p:oleObj name="Document" r:id="rId7" imgW="5943600" imgH="314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025" y="927100"/>
                        <a:ext cx="6456363" cy="342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28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Study </a:t>
            </a:r>
            <a:r>
              <a:rPr lang="en-US" dirty="0" err="1"/>
              <a:t>Ch</a:t>
            </a:r>
            <a:r>
              <a:rPr lang="en-US"/>
              <a:t> 7 </a:t>
            </a:r>
            <a:r>
              <a:rPr lang="en-US" u="sng">
                <a:hlinkClick r:id="rId2"/>
              </a:rPr>
              <a:t>A Gentle Introduction to ROS</a:t>
            </a:r>
            <a:r>
              <a:rPr lang="en-US"/>
              <a:t> </a:t>
            </a:r>
            <a:r>
              <a:rPr lang="en-US" b="1" smtClean="0"/>
              <a:t>for Lecture 12</a:t>
            </a:r>
            <a:endParaRPr lang="en-U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8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class worksheet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3376" y="4256465"/>
            <a:ext cx="8143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45461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We had an outreach!  Thank you!</a:t>
            </a:r>
            <a:endParaRPr lang="en-US" b="1" dirty="0" smtClean="0"/>
          </a:p>
        </p:txBody>
      </p:sp>
      <p:pic>
        <p:nvPicPr>
          <p:cNvPr id="4" name="Picture 3" descr="IMG_20160223_104438527_HD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8" y="1449386"/>
            <a:ext cx="840740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20160223_10443115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r="5858"/>
          <a:stretch>
            <a:fillRect/>
          </a:stretch>
        </p:blipFill>
        <p:spPr>
          <a:xfrm>
            <a:off x="4841863" y="674127"/>
            <a:ext cx="3844935" cy="245007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G_20160223_104252421_HD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2" y="787400"/>
            <a:ext cx="4662311" cy="2622550"/>
          </a:xfrm>
          <a:prstGeom prst="rect">
            <a:avLst/>
          </a:prstGeom>
        </p:spPr>
      </p:pic>
      <p:pic>
        <p:nvPicPr>
          <p:cNvPr id="7" name="Picture 6" descr="IMG_20160223_10341047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63" y="3124200"/>
            <a:ext cx="4662312" cy="2622551"/>
          </a:xfrm>
          <a:prstGeom prst="rect">
            <a:avLst/>
          </a:prstGeom>
        </p:spPr>
      </p:pic>
      <p:pic>
        <p:nvPicPr>
          <p:cNvPr id="8" name="Picture 7" descr="IMG_20160223_1034001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474133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7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MG_20160223_10100031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r="585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3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8509" r="8509"/>
          <a:stretch>
            <a:fillRect/>
          </a:stretch>
        </p:blipFill>
        <p:spPr>
          <a:xfrm>
            <a:off x="457199" y="978927"/>
            <a:ext cx="8229599" cy="5511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What is the angular and linear velocity here?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 rot="6202892">
            <a:off x="-186301" y="2260599"/>
            <a:ext cx="4038600" cy="838200"/>
          </a:xfrm>
          <a:prstGeom prst="rightArrow">
            <a:avLst>
              <a:gd name="adj1" fmla="val 52805"/>
              <a:gd name="adj2" fmla="val 876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8509" r="8509"/>
          <a:stretch>
            <a:fillRect/>
          </a:stretch>
        </p:blipFill>
        <p:spPr>
          <a:xfrm>
            <a:off x="457199" y="978927"/>
            <a:ext cx="8229599" cy="5511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What is the angular and linear velocity here?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 rot="6202892">
            <a:off x="-186301" y="2260599"/>
            <a:ext cx="4038600" cy="838200"/>
          </a:xfrm>
          <a:prstGeom prst="rightArrow">
            <a:avLst>
              <a:gd name="adj1" fmla="val 52805"/>
              <a:gd name="adj2" fmla="val 876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n 1"/>
          <p:cNvSpPr/>
          <p:nvPr/>
        </p:nvSpPr>
        <p:spPr>
          <a:xfrm>
            <a:off x="4597400" y="2108200"/>
            <a:ext cx="736600" cy="2006600"/>
          </a:xfrm>
          <a:prstGeom prst="can">
            <a:avLst>
              <a:gd name="adj" fmla="val 594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2758857" y="4114800"/>
            <a:ext cx="736600" cy="1397000"/>
          </a:xfrm>
          <a:prstGeom prst="can">
            <a:avLst>
              <a:gd name="adj" fmla="val 594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495457" y="2832100"/>
            <a:ext cx="1101943" cy="1358900"/>
          </a:xfrm>
          <a:prstGeom prst="line">
            <a:avLst/>
          </a:prstGeom>
          <a:ln w="127000" cap="rnd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549401" y="4893571"/>
            <a:ext cx="1396999" cy="389629"/>
          </a:xfrm>
          <a:prstGeom prst="line">
            <a:avLst/>
          </a:prstGeom>
          <a:ln w="127000" cap="rnd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n 11"/>
          <p:cNvSpPr/>
          <p:nvPr/>
        </p:nvSpPr>
        <p:spPr>
          <a:xfrm>
            <a:off x="2758857" y="3505200"/>
            <a:ext cx="736600" cy="1235971"/>
          </a:xfrm>
          <a:prstGeom prst="can">
            <a:avLst>
              <a:gd name="adj" fmla="val 594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17700" y="4216976"/>
            <a:ext cx="2425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q</a:t>
            </a:r>
            <a:r>
              <a:rPr lang="en-US" sz="3200" baseline="-25000" dirty="0" smtClean="0">
                <a:solidFill>
                  <a:srgbClr val="FF0000"/>
                </a:solidFill>
              </a:rPr>
              <a:t>2</a:t>
            </a:r>
            <a:r>
              <a:rPr lang="en-US" sz="3200" dirty="0" smtClean="0">
                <a:solidFill>
                  <a:srgbClr val="FF0000"/>
                </a:solidFill>
              </a:rPr>
              <a:t>, d/</a:t>
            </a:r>
            <a:r>
              <a:rPr lang="en-US" sz="3200" dirty="0" err="1" smtClean="0">
                <a:solidFill>
                  <a:srgbClr val="FF0000"/>
                </a:solidFill>
              </a:rPr>
              <a:t>dt</a:t>
            </a:r>
            <a:r>
              <a:rPr lang="en-US" sz="3200" dirty="0" smtClean="0">
                <a:solidFill>
                  <a:srgbClr val="FF0000"/>
                </a:solidFill>
              </a:rPr>
              <a:t> q</a:t>
            </a:r>
            <a:r>
              <a:rPr lang="en-US" sz="3200" baseline="-25000" dirty="0" smtClean="0">
                <a:solidFill>
                  <a:srgbClr val="FF0000"/>
                </a:solidFill>
              </a:rPr>
              <a:t>2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815812"/>
            <a:ext cx="2425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q</a:t>
            </a:r>
            <a:r>
              <a:rPr lang="en-US" sz="3200" baseline="-25000" dirty="0" smtClean="0">
                <a:solidFill>
                  <a:srgbClr val="FF0000"/>
                </a:solidFill>
              </a:rPr>
              <a:t>1</a:t>
            </a:r>
            <a:r>
              <a:rPr lang="en-US" sz="3200" dirty="0" smtClean="0">
                <a:solidFill>
                  <a:srgbClr val="FF0000"/>
                </a:solidFill>
              </a:rPr>
              <a:t>, d/</a:t>
            </a:r>
            <a:r>
              <a:rPr lang="en-US" sz="3200" dirty="0" err="1" smtClean="0">
                <a:solidFill>
                  <a:srgbClr val="FF0000"/>
                </a:solidFill>
              </a:rPr>
              <a:t>dt</a:t>
            </a:r>
            <a:r>
              <a:rPr lang="en-US" sz="3200" dirty="0" smtClean="0">
                <a:solidFill>
                  <a:srgbClr val="FF0000"/>
                </a:solidFill>
              </a:rPr>
              <a:t> q</a:t>
            </a:r>
            <a:r>
              <a:rPr lang="en-US" sz="3200" baseline="-25000" dirty="0" smtClean="0">
                <a:solidFill>
                  <a:srgbClr val="FF0000"/>
                </a:solidFill>
              </a:rPr>
              <a:t>1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4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14400"/>
          </a:xfrm>
        </p:spPr>
        <p:txBody>
          <a:bodyPr/>
          <a:lstStyle/>
          <a:p>
            <a:r>
              <a:rPr lang="en-US" sz="3600" dirty="0" smtClean="0"/>
              <a:t>The </a:t>
            </a:r>
            <a:r>
              <a:rPr lang="en-US" sz="3600" dirty="0" err="1" smtClean="0"/>
              <a:t>Jacobian</a:t>
            </a:r>
            <a:r>
              <a:rPr lang="en-US" sz="3600" dirty="0" smtClean="0"/>
              <a:t> maps joint </a:t>
            </a:r>
            <a:r>
              <a:rPr lang="en-US" sz="3600" dirty="0" smtClean="0"/>
              <a:t>velocities</a:t>
            </a:r>
            <a:br>
              <a:rPr lang="en-US" sz="3600" dirty="0" smtClean="0"/>
            </a:br>
            <a:r>
              <a:rPr lang="en-US" sz="3600" dirty="0" smtClean="0"/>
              <a:t>to end-effector linear and angular velocities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243607"/>
              </p:ext>
            </p:extLst>
          </p:nvPr>
        </p:nvGraphicFramePr>
        <p:xfrm>
          <a:off x="3486150" y="1101725"/>
          <a:ext cx="5212334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4" imgW="5943600" imgH="5549900" progId="Word.Document.12">
                  <p:embed/>
                </p:oleObj>
              </mc:Choice>
              <mc:Fallback>
                <p:oleObj name="Document" r:id="rId4" imgW="5943600" imgH="554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6150" y="1101725"/>
                        <a:ext cx="5212334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6"/>
          <a:srcRect l="8509" r="8509"/>
          <a:stretch>
            <a:fillRect/>
          </a:stretch>
        </p:blipFill>
        <p:spPr>
          <a:xfrm>
            <a:off x="457199" y="1232928"/>
            <a:ext cx="2717801" cy="182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3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material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254532"/>
              </p:ext>
            </p:extLst>
          </p:nvPr>
        </p:nvGraphicFramePr>
        <p:xfrm>
          <a:off x="1930400" y="736600"/>
          <a:ext cx="5186363" cy="4742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Document" r:id="rId5" imgW="5943600" imgH="5435600" progId="Word.Document.12">
                  <p:embed/>
                </p:oleObj>
              </mc:Choice>
              <mc:Fallback>
                <p:oleObj name="Document" r:id="rId5" imgW="5943600" imgH="543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0400" y="736600"/>
                        <a:ext cx="5186363" cy="4742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703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define </a:t>
            </a:r>
            <a:r>
              <a:rPr lang="en-US" dirty="0" err="1" smtClean="0"/>
              <a:t>Jacobian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347500"/>
              </p:ext>
            </p:extLst>
          </p:nvPr>
        </p:nvGraphicFramePr>
        <p:xfrm>
          <a:off x="227013" y="862013"/>
          <a:ext cx="6129337" cy="498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Document" r:id="rId7" imgW="5943600" imgH="4838700" progId="Word.Document.12">
                  <p:embed/>
                </p:oleObj>
              </mc:Choice>
              <mc:Fallback>
                <p:oleObj name="Document" r:id="rId7" imgW="5943600" imgH="483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7013" y="862013"/>
                        <a:ext cx="6129337" cy="498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C:\Documents and Settings\Steveo\My Documents\Engineering\BCS\spong_0471649902\prepare_present\jpgsd\ch04\04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913" b="11517"/>
          <a:stretch/>
        </p:blipFill>
        <p:spPr bwMode="auto">
          <a:xfrm>
            <a:off x="6381750" y="736601"/>
            <a:ext cx="2393949" cy="2632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" descr="C:\Documents and Settings\Steveo\My Documents\Engineering\BCS\spong_0471649902\prepare_present\jpgsd\ch04\04_02.jpg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7592" b="11576"/>
          <a:stretch/>
        </p:blipFill>
        <p:spPr bwMode="auto">
          <a:xfrm>
            <a:off x="6381750" y="3260725"/>
            <a:ext cx="268771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6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4477</TotalTime>
  <Words>202</Words>
  <Application>Microsoft Macintosh PowerPoint</Application>
  <PresentationFormat>On-screen Show (4:3)</PresentationFormat>
  <Paragraphs>31</Paragraphs>
  <Slides>13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Document</vt:lpstr>
      <vt:lpstr>PowerPoint Presentation</vt:lpstr>
      <vt:lpstr>Welcome!</vt:lpstr>
      <vt:lpstr>PowerPoint Presentation</vt:lpstr>
      <vt:lpstr>PowerPoint Presentation</vt:lpstr>
      <vt:lpstr>What is the angular and linear velocity here?</vt:lpstr>
      <vt:lpstr>What is the angular and linear velocity here?</vt:lpstr>
      <vt:lpstr>The Jacobian maps joint velocities to end-effector linear and angular velocities</vt:lpstr>
      <vt:lpstr>Review material</vt:lpstr>
      <vt:lpstr>Goal: define Jacobian</vt:lpstr>
      <vt:lpstr>Goal: prismatic Jacobian</vt:lpstr>
      <vt:lpstr>Goal: revolute Jacobian</vt:lpstr>
      <vt:lpstr>For the Next Class</vt:lpstr>
      <vt:lpstr>In class worksheet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145</cp:revision>
  <dcterms:created xsi:type="dcterms:W3CDTF">2015-11-24T18:35:18Z</dcterms:created>
  <dcterms:modified xsi:type="dcterms:W3CDTF">2016-02-24T12:29:26Z</dcterms:modified>
</cp:coreProperties>
</file>